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0"/>
  </p:notesMasterIdLst>
  <p:handoutMasterIdLst>
    <p:handoutMasterId r:id="rId41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9" r:id="rId31"/>
    <p:sldId id="338" r:id="rId32"/>
    <p:sldId id="340" r:id="rId33"/>
    <p:sldId id="341" r:id="rId34"/>
    <p:sldId id="342" r:id="rId35"/>
    <p:sldId id="343" r:id="rId36"/>
    <p:sldId id="345" r:id="rId37"/>
    <p:sldId id="346" r:id="rId38"/>
    <p:sldId id="34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6314" autoAdjust="0"/>
  </p:normalViewPr>
  <p:slideViewPr>
    <p:cSldViewPr snapToGrid="0">
      <p:cViewPr varScale="1">
        <p:scale>
          <a:sx n="109" d="100"/>
          <a:sy n="109" d="100"/>
        </p:scale>
        <p:origin x="702" y="108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2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29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76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81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71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06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46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9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15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597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69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9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52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59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86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6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815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706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213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269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59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9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482080" y="2547257"/>
            <a:ext cx="552704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07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Disjoint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(ex06)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8751-91EE-C06D-2D65-F110C4AD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4" y="4570005"/>
            <a:ext cx="1828800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95FA-073E-7B2A-AB33-0FE5EACC5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163" y="4205235"/>
            <a:ext cx="3906837" cy="1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08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Understand Ontology Model File Structure (RDF)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382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09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Create Class Hierarchy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(ex07, ex08)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01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10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(ex09)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108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11 – Inverse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(ex10)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179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396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12 – </a:t>
            </a:r>
            <a:r>
              <a:rPr lang="en-US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Owl Object</a:t>
            </a:r>
            <a:r>
              <a:rPr lang="en-US" altLang="zh-CN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Property Characteristics</a:t>
            </a:r>
            <a:endParaRPr lang="en-CA" sz="36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80E2C-F027-7EFC-6C07-553CF7023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6156" y="3827347"/>
            <a:ext cx="2013052" cy="283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37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13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Property Domains and Ranges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(ex11/ex12)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113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14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Existential Restrictions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(ex13)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588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15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(ex14: NamePizza and MargheritaPizza)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936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16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(ex15: Create Restrictions that define a MargheritaPizza)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9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6769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17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(ex16:  Create AmericanaPizza by Cloning MargheritaPizza and Adding Additional Restrictions)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137" y="4898861"/>
            <a:ext cx="931158" cy="1324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4207" y="5090729"/>
            <a:ext cx="1334003" cy="940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643459" y="5255211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18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(ex17:  Create AmericanaHotPizza and SohoPizza)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65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19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(ex18:  Make Subclasses of NamedPizza Disjoint)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39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20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Detecting a Class that can’t Have Members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(ex19)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61420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21 – Primitive Classes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(ex20: Create the CheesyPizza class)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633340D-4B74-4FB1-15A2-28DA3694F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46766"/>
              </p:ext>
            </p:extLst>
          </p:nvPr>
        </p:nvGraphicFramePr>
        <p:xfrm>
          <a:off x="7060085" y="4607959"/>
          <a:ext cx="4528959" cy="12852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1744980">
                  <a:extLst>
                    <a:ext uri="{9D8B030D-6E8A-4147-A177-3AD203B41FA5}">
                      <a16:colId xmlns:a16="http://schemas.microsoft.com/office/drawing/2014/main" val="2830667860"/>
                    </a:ext>
                  </a:extLst>
                </a:gridCol>
                <a:gridCol w="1393718">
                  <a:extLst>
                    <a:ext uri="{9D8B030D-6E8A-4147-A177-3AD203B41FA5}">
                      <a16:colId xmlns:a16="http://schemas.microsoft.com/office/drawing/2014/main" val="1983832821"/>
                    </a:ext>
                  </a:extLst>
                </a:gridCol>
                <a:gridCol w="1390261">
                  <a:extLst>
                    <a:ext uri="{9D8B030D-6E8A-4147-A177-3AD203B41FA5}">
                      <a16:colId xmlns:a16="http://schemas.microsoft.com/office/drawing/2014/main" val="1755563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Primitive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Defined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0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Necessary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69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Sufficient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517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28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22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Convert Primitive Class to Defined Class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>
                <a:latin typeface="Aharoni" panose="02010803020104030203" pitchFamily="2" charset="-79"/>
                <a:cs typeface="Aharoni" panose="02010803020104030203" pitchFamily="2" charset="-79"/>
              </a:rPr>
              <a:t>(ex21)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8971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23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Universal Restrictions</a:t>
            </a:r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(ex22: Create a Defined Class)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7857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25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Defining an Enumerated Class</a:t>
            </a:r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(ex24)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4AFE7-9783-0218-95A0-3516AA76F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1827" y="4816209"/>
            <a:ext cx="2227293" cy="1877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321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24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Automated Classification and Open World Reasoning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(ex23: Add Closure Axiom)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2BE7F24-FAA7-4844-5FDE-DAC0B8CF7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678811"/>
              </p:ext>
            </p:extLst>
          </p:nvPr>
        </p:nvGraphicFramePr>
        <p:xfrm>
          <a:off x="6687379" y="4265529"/>
          <a:ext cx="5149462" cy="147902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2574731">
                  <a:extLst>
                    <a:ext uri="{9D8B030D-6E8A-4147-A177-3AD203B41FA5}">
                      <a16:colId xmlns:a16="http://schemas.microsoft.com/office/drawing/2014/main" val="1583403029"/>
                    </a:ext>
                  </a:extLst>
                </a:gridCol>
                <a:gridCol w="2574731">
                  <a:extLst>
                    <a:ext uri="{9D8B030D-6E8A-4147-A177-3AD203B41FA5}">
                      <a16:colId xmlns:a16="http://schemas.microsoft.com/office/drawing/2014/main" val="3792165768"/>
                    </a:ext>
                  </a:extLst>
                </a:gridCol>
              </a:tblGrid>
              <a:tr h="29030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CWA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928388"/>
                  </a:ext>
                </a:extLst>
              </a:tr>
              <a:tr h="930566"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If a statement is not known to be true, it is not assumed to be false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Knowledge is considered incomplete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If there is no proof for a statement to be true, it is false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Knowledge is assumed to be complete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Logic programming, databases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503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897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26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Adding Spiciness as a Property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(ex25:  Create and Use the hasSpiciness Property)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5388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27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Cardinality Restrictions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(ex26:  Create an Interesting Pizza that has at least three toppings)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65040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280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28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Defining a Data Property (ex27)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5AE78DD-A0F4-D3C3-C937-905666A87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410096"/>
              </p:ext>
            </p:extLst>
          </p:nvPr>
        </p:nvGraphicFramePr>
        <p:xfrm>
          <a:off x="6786784" y="3929757"/>
          <a:ext cx="5184210" cy="128009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1889442">
                  <a:extLst>
                    <a:ext uri="{9D8B030D-6E8A-4147-A177-3AD203B41FA5}">
                      <a16:colId xmlns:a16="http://schemas.microsoft.com/office/drawing/2014/main" val="1154394416"/>
                    </a:ext>
                  </a:extLst>
                </a:gridCol>
                <a:gridCol w="1647384">
                  <a:extLst>
                    <a:ext uri="{9D8B030D-6E8A-4147-A177-3AD203B41FA5}">
                      <a16:colId xmlns:a16="http://schemas.microsoft.com/office/drawing/2014/main" val="876323132"/>
                    </a:ext>
                  </a:extLst>
                </a:gridCol>
                <a:gridCol w="1647384">
                  <a:extLst>
                    <a:ext uri="{9D8B030D-6E8A-4147-A177-3AD203B41FA5}">
                      <a16:colId xmlns:a16="http://schemas.microsoft.com/office/drawing/2014/main" val="24539591"/>
                    </a:ext>
                  </a:extLst>
                </a:gridCol>
              </a:tblGrid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UML 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E-R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320770"/>
                  </a:ext>
                </a:extLst>
              </a:tr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Object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Association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72888"/>
                  </a:ext>
                </a:extLst>
              </a:tr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Datatype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Attribute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11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026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29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(ex28: Create Example Pizza Individuals</a:t>
            </a: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ex29: Assign a Data Property Values)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1230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30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(ex30: Create More Instance and Data Property Values)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21782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29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(ex28: Create Example Pizza Individuals 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22442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29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(ex28: Create Example Pizza Individuals 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96658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4249</TotalTime>
  <Words>1842</Words>
  <Application>Microsoft Office PowerPoint</Application>
  <PresentationFormat>Widescreen</PresentationFormat>
  <Paragraphs>307</Paragraphs>
  <Slides>35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48</cp:revision>
  <dcterms:created xsi:type="dcterms:W3CDTF">2023-05-12T00:30:20Z</dcterms:created>
  <dcterms:modified xsi:type="dcterms:W3CDTF">2023-08-30T20:10:37Z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